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4" r:id="rId3"/>
    <p:sldId id="262" r:id="rId4"/>
    <p:sldId id="263" r:id="rId5"/>
    <p:sldId id="295" r:id="rId6"/>
    <p:sldId id="296" r:id="rId7"/>
    <p:sldId id="281" r:id="rId8"/>
    <p:sldId id="282" r:id="rId9"/>
    <p:sldId id="297" r:id="rId10"/>
    <p:sldId id="269" r:id="rId11"/>
    <p:sldId id="276" r:id="rId12"/>
    <p:sldId id="275" r:id="rId13"/>
    <p:sldId id="270" r:id="rId14"/>
    <p:sldId id="299" r:id="rId15"/>
    <p:sldId id="300" r:id="rId16"/>
    <p:sldId id="257" r:id="rId17"/>
    <p:sldId id="280" r:id="rId18"/>
    <p:sldId id="283" r:id="rId19"/>
    <p:sldId id="312" r:id="rId20"/>
    <p:sldId id="284" r:id="rId21"/>
    <p:sldId id="285" r:id="rId22"/>
    <p:sldId id="315" r:id="rId23"/>
    <p:sldId id="291" r:id="rId24"/>
    <p:sldId id="308" r:id="rId25"/>
    <p:sldId id="311" r:id="rId26"/>
    <p:sldId id="287" r:id="rId27"/>
    <p:sldId id="288" r:id="rId28"/>
    <p:sldId id="289" r:id="rId29"/>
    <p:sldId id="292" r:id="rId30"/>
    <p:sldId id="293" r:id="rId31"/>
    <p:sldId id="314" r:id="rId32"/>
    <p:sldId id="316" r:id="rId33"/>
    <p:sldId id="302" r:id="rId3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67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EB6E9-CDFB-4528-8EEB-4E0E77367D19}" type="datetimeFigureOut">
              <a:rPr lang="nb-NO" smtClean="0"/>
              <a:t>16.08.2018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39CFC-DA8E-479B-9F66-E018C1A695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545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39CFC-DA8E-479B-9F66-E018C1A695A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4865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39CFC-DA8E-479B-9F66-E018C1A695A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6705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6406-9694-4349-A92D-6C104466617E}" type="datetimeFigureOut">
              <a:rPr lang="nb-NO" smtClean="0"/>
              <a:t>16.08.2018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6540-4D3B-44A3-B734-E975447894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832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6406-9694-4349-A92D-6C104466617E}" type="datetimeFigureOut">
              <a:rPr lang="nb-NO" smtClean="0"/>
              <a:t>16.08.2018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6540-4D3B-44A3-B734-E975447894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138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6406-9694-4349-A92D-6C104466617E}" type="datetimeFigureOut">
              <a:rPr lang="nb-NO" smtClean="0"/>
              <a:t>16.08.2018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6540-4D3B-44A3-B734-E975447894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223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6406-9694-4349-A92D-6C104466617E}" type="datetimeFigureOut">
              <a:rPr lang="nb-NO" smtClean="0"/>
              <a:t>16.08.2018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6540-4D3B-44A3-B734-E975447894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968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6406-9694-4349-A92D-6C104466617E}" type="datetimeFigureOut">
              <a:rPr lang="nb-NO" smtClean="0"/>
              <a:t>16.08.2018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6540-4D3B-44A3-B734-E975447894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841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6406-9694-4349-A92D-6C104466617E}" type="datetimeFigureOut">
              <a:rPr lang="nb-NO" smtClean="0"/>
              <a:t>16.08.2018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6540-4D3B-44A3-B734-E975447894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438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6406-9694-4349-A92D-6C104466617E}" type="datetimeFigureOut">
              <a:rPr lang="nb-NO" smtClean="0"/>
              <a:t>16.08.2018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6540-4D3B-44A3-B734-E975447894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012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6406-9694-4349-A92D-6C104466617E}" type="datetimeFigureOut">
              <a:rPr lang="nb-NO" smtClean="0"/>
              <a:t>16.08.2018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6540-4D3B-44A3-B734-E975447894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657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6406-9694-4349-A92D-6C104466617E}" type="datetimeFigureOut">
              <a:rPr lang="nb-NO" smtClean="0"/>
              <a:t>16.08.2018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6540-4D3B-44A3-B734-E975447894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943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6406-9694-4349-A92D-6C104466617E}" type="datetimeFigureOut">
              <a:rPr lang="nb-NO" smtClean="0"/>
              <a:t>16.08.2018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6540-4D3B-44A3-B734-E975447894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77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6406-9694-4349-A92D-6C104466617E}" type="datetimeFigureOut">
              <a:rPr lang="nb-NO" smtClean="0"/>
              <a:t>16.08.2018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6540-4D3B-44A3-B734-E975447894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733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96406-9694-4349-A92D-6C104466617E}" type="datetimeFigureOut">
              <a:rPr lang="nb-NO" smtClean="0"/>
              <a:t>16.08.2018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96540-4D3B-44A3-B734-E975447894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994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iko.no/forlaget/dap/kirken-onsker-velkommen-til-dap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no/url?sa=i&amp;rct=j&amp;q=&amp;esrc=s&amp;source=images&amp;cd=&amp;ved=0ahUKEwjVmo3UlJ3TAhXjJZoKHRqlBDkQjRwIBw&amp;url=http://utdanningsforskning.no/artikler/teoretiske-perspektiver-pa-trivsel/&amp;psig=AFQjCNGZgZa7iSkh4oVIqxAGvg3IRNm9ZA&amp;ust=149202606003531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nb-NO" dirty="0" smtClean="0"/>
              <a:t>Fadderrollen</a:t>
            </a:r>
            <a:br>
              <a:rPr lang="nb-NO" dirty="0" smtClean="0"/>
            </a:br>
            <a:r>
              <a:rPr lang="nb-NO" dirty="0" smtClean="0"/>
              <a:t>- Et bidrag til en fadderteologi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nb-NO" b="1" i="1" dirty="0" smtClean="0">
                <a:solidFill>
                  <a:schemeClr val="tx1"/>
                </a:solidFill>
              </a:rPr>
              <a:t>Forum for trosopplæring 2018</a:t>
            </a:r>
          </a:p>
          <a:p>
            <a:r>
              <a:rPr lang="nb-NO" b="1" i="1" dirty="0" smtClean="0">
                <a:solidFill>
                  <a:schemeClr val="tx1"/>
                </a:solidFill>
              </a:rPr>
              <a:t>Marit Sofie </a:t>
            </a:r>
            <a:r>
              <a:rPr lang="nb-NO" b="1" i="1" dirty="0">
                <a:solidFill>
                  <a:schemeClr val="tx1"/>
                </a:solidFill>
              </a:rPr>
              <a:t>T</a:t>
            </a:r>
            <a:r>
              <a:rPr lang="nb-NO" b="1" i="1" dirty="0" smtClean="0">
                <a:solidFill>
                  <a:schemeClr val="tx1"/>
                </a:solidFill>
              </a:rPr>
              <a:t>eistedal Vikre</a:t>
            </a:r>
            <a:endParaRPr lang="nb-NO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IKO`s</a:t>
            </a:r>
            <a:r>
              <a:rPr lang="nb-NO" dirty="0" smtClean="0"/>
              <a:t> </a:t>
            </a:r>
            <a:r>
              <a:rPr lang="nb-NO" sz="4900" dirty="0" smtClean="0"/>
              <a:t>materiell</a:t>
            </a:r>
            <a:r>
              <a:rPr lang="nb-NO" dirty="0" smtClean="0"/>
              <a:t> om faddere </a:t>
            </a:r>
            <a:br>
              <a:rPr lang="nb-NO" dirty="0" smtClean="0"/>
            </a:br>
            <a:r>
              <a:rPr lang="nb-NO" dirty="0" smtClean="0"/>
              <a:t>og til faddere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2000" dirty="0" smtClean="0"/>
              <a:t>Fadderbrosjyrer, fadderbrev, bøker, hefter</a:t>
            </a:r>
          </a:p>
          <a:p>
            <a:pPr marL="0" indent="0">
              <a:buNone/>
            </a:pPr>
            <a:endParaRPr lang="nb-NO" sz="2000" dirty="0"/>
          </a:p>
          <a:p>
            <a:pPr marL="0" indent="0" algn="ctr">
              <a:buNone/>
            </a:pPr>
            <a:endParaRPr lang="nb-NO" sz="2000" dirty="0"/>
          </a:p>
          <a:p>
            <a:pPr marL="0" indent="0" algn="ctr">
              <a:buNone/>
            </a:pPr>
            <a:endParaRPr lang="nb-NO" sz="2000" dirty="0" smtClean="0"/>
          </a:p>
        </p:txBody>
      </p:sp>
      <p:pic>
        <p:nvPicPr>
          <p:cNvPr id="4" name="Bilde 3" descr="https://iko.no/iko/bilder/57Dåpsboka.jpg?fw=155&amp;fh=185&amp;fillspace=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94" y="2953041"/>
            <a:ext cx="1843667" cy="210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 descr="https://iko.no/image/Fadderbon,%20jenter.jpg?fw=155&amp;fh=185&amp;fillspace=whit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662" y="3212976"/>
            <a:ext cx="1473200" cy="176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 descr="https://iko.no/image/kirken-onsker-velkomme-til-dap.jpe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7854"/>
            <a:ext cx="2278655" cy="2595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92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Materiell til fadderbarnet</a:t>
            </a:r>
            <a:endParaRPr lang="nb-NO" dirty="0"/>
          </a:p>
        </p:txBody>
      </p:sp>
      <p:pic>
        <p:nvPicPr>
          <p:cNvPr id="4" name="Plassholder for innhold 3" descr="1dtt-brosjyrer3-cop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99881"/>
            <a:ext cx="8229600" cy="292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57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Nettsteder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Kirken.no</a:t>
            </a:r>
          </a:p>
          <a:p>
            <a:r>
              <a:rPr lang="nb-NO" dirty="0"/>
              <a:t>Ressursbanken.no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/>
          </a:bodyPr>
          <a:lstStyle/>
          <a:p>
            <a:r>
              <a:rPr lang="nb-NO" dirty="0"/>
              <a:t>L</a:t>
            </a:r>
            <a:r>
              <a:rPr lang="nb-NO" dirty="0" smtClean="0"/>
              <a:t>æren om de to regimenter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6400800" cy="1752600"/>
          </a:xfrm>
        </p:spPr>
        <p:txBody>
          <a:bodyPr>
            <a:normAutofit fontScale="25000" lnSpcReduction="20000"/>
          </a:bodyPr>
          <a:lstStyle/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nb-NO" sz="8000" dirty="0" smtClean="0">
                <a:solidFill>
                  <a:schemeClr val="tx1"/>
                </a:solidFill>
              </a:rPr>
              <a:t>Guds verdslige regimente:</a:t>
            </a:r>
            <a:br>
              <a:rPr lang="nb-NO" sz="8000" dirty="0" smtClean="0">
                <a:solidFill>
                  <a:schemeClr val="tx1"/>
                </a:solidFill>
              </a:rPr>
            </a:br>
            <a:r>
              <a:rPr lang="nb-NO" sz="8000" dirty="0" smtClean="0">
                <a:solidFill>
                  <a:schemeClr val="tx1"/>
                </a:solidFill>
              </a:rPr>
              <a:t>Gud handler uavhengig av om mennesker tror eller ikke, om de har hørt evangeliet eller ikke. </a:t>
            </a:r>
          </a:p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nb-NO" sz="8000" dirty="0" smtClean="0">
                <a:solidFill>
                  <a:schemeClr val="tx1"/>
                </a:solidFill>
              </a:rPr>
              <a:t>Guds </a:t>
            </a:r>
            <a:r>
              <a:rPr lang="nb-NO" sz="8000" dirty="0">
                <a:solidFill>
                  <a:schemeClr val="tx1"/>
                </a:solidFill>
              </a:rPr>
              <a:t>åndelige </a:t>
            </a:r>
            <a:r>
              <a:rPr lang="nb-NO" sz="8000" dirty="0" smtClean="0">
                <a:solidFill>
                  <a:schemeClr val="tx1"/>
                </a:solidFill>
              </a:rPr>
              <a:t>regimente:</a:t>
            </a:r>
            <a:br>
              <a:rPr lang="nb-NO" sz="8000" dirty="0" smtClean="0">
                <a:solidFill>
                  <a:schemeClr val="tx1"/>
                </a:solidFill>
              </a:rPr>
            </a:br>
            <a:r>
              <a:rPr lang="nb-NO" sz="8000" dirty="0" smtClean="0">
                <a:solidFill>
                  <a:schemeClr val="tx1"/>
                </a:solidFill>
              </a:rPr>
              <a:t>Hvordan Gud styrer verden. Evangeliet </a:t>
            </a:r>
            <a:r>
              <a:rPr lang="nb-NO" sz="8000" dirty="0">
                <a:solidFill>
                  <a:schemeClr val="tx1"/>
                </a:solidFill>
              </a:rPr>
              <a:t>i </a:t>
            </a:r>
            <a:r>
              <a:rPr lang="nb-NO" sz="8000" dirty="0" smtClean="0">
                <a:solidFill>
                  <a:schemeClr val="tx1"/>
                </a:solidFill>
              </a:rPr>
              <a:t>sentrum. Evangeliet frigjør. </a:t>
            </a:r>
          </a:p>
          <a:p>
            <a:pPr algn="l"/>
            <a:endParaRPr lang="nb-NO" sz="2000" dirty="0">
              <a:solidFill>
                <a:schemeClr val="tx1"/>
              </a:solidFill>
            </a:endParaRPr>
          </a:p>
          <a:p>
            <a:pPr algn="l"/>
            <a:endParaRPr lang="nb-NO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Frelses – og skapelsesperspektivet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dirty="0" smtClean="0"/>
              <a:t>Bør </a:t>
            </a:r>
            <a:r>
              <a:rPr lang="nb-NO" dirty="0"/>
              <a:t>samhandle og ikke </a:t>
            </a:r>
            <a:r>
              <a:rPr lang="nb-NO" dirty="0" smtClean="0"/>
              <a:t>rendyrkes i trosopplæringen.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6208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sz="4900" dirty="0" smtClean="0"/>
              <a:t>Nettverk</a:t>
            </a:r>
            <a:endParaRPr lang="nb-NO" sz="49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Det skal en hel landsby til for å oppdra et barn.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161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b="1" dirty="0" err="1" smtClean="0"/>
              <a:t>Bronfenbrenners</a:t>
            </a:r>
            <a:r>
              <a:rPr lang="nb-NO" sz="2000" b="1" dirty="0" smtClean="0"/>
              <a:t> utviklingsøkologiske modell </a:t>
            </a:r>
            <a:br>
              <a:rPr lang="nb-NO" sz="2000" b="1" dirty="0" smtClean="0"/>
            </a:br>
            <a:r>
              <a:rPr lang="nb-NO" sz="2000" b="1" i="1" dirty="0" smtClean="0"/>
              <a:t>(Utdanningsforskning 2015)</a:t>
            </a:r>
            <a:endParaRPr lang="nb-NO" sz="2000" b="1" i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 descr="Bilderesultat for bronfenbrenners modell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4181767" cy="4243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2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Nettverkstenkning</a:t>
            </a:r>
            <a:r>
              <a:rPr lang="nb-NO" dirty="0" smtClean="0"/>
              <a:t> i </a:t>
            </a:r>
            <a:br>
              <a:rPr lang="nb-NO" dirty="0" smtClean="0"/>
            </a:br>
            <a:r>
              <a:rPr lang="nb-NO" dirty="0" smtClean="0"/>
              <a:t>«Plan for trosopplæring»</a:t>
            </a:r>
            <a:endParaRPr lang="nb-NO" dirty="0"/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89" y="1600200"/>
            <a:ext cx="5301422" cy="452596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56112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Kirkens etablerte fadderteologi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smtClean="0"/>
              <a:t>Fadderne oppfordres gjennom faddermaterialet til at de døpte blir fulgt opp med tanke på fadderløftet og omsorgsaspektet</a:t>
            </a:r>
          </a:p>
          <a:p>
            <a:r>
              <a:rPr lang="nb-NO" sz="2000" dirty="0" smtClean="0"/>
              <a:t>Fadderne – medarbeidere og medansvarlige for barnets trosutvikling, inkludert å vise omsorg (Dåpsliturgien 2017, «Alminnelige bestemmelser» og Kirkeloven.</a:t>
            </a:r>
          </a:p>
          <a:p>
            <a:endParaRPr lang="nb-NO" sz="2000" dirty="0"/>
          </a:p>
          <a:p>
            <a:pPr marL="0" indent="0" algn="ctr">
              <a:buNone/>
            </a:pPr>
            <a:r>
              <a:rPr lang="nb-NO" sz="2000" dirty="0" smtClean="0"/>
              <a:t>Uskrevne omsorgspraksiser og en sovende ordning </a:t>
            </a:r>
          </a:p>
          <a:p>
            <a:pPr marL="0" indent="0" algn="ctr">
              <a:buNone/>
            </a:pPr>
            <a:r>
              <a:rPr lang="nb-NO" sz="2000" dirty="0" smtClean="0"/>
              <a:t>vedrørende fadderskapets forpliktelser </a:t>
            </a:r>
          </a:p>
          <a:p>
            <a:pPr marL="0" indent="0" algn="ctr">
              <a:buNone/>
            </a:pPr>
            <a:r>
              <a:rPr lang="nb-NO" sz="2000" dirty="0" smtClean="0"/>
              <a:t>(Foreldreundersøkelsen til Øystese)</a:t>
            </a:r>
          </a:p>
          <a:p>
            <a:pPr marL="0" indent="0">
              <a:buNone/>
            </a:pPr>
            <a:endParaRPr lang="nb-NO" sz="2000" dirty="0" smtClean="0"/>
          </a:p>
          <a:p>
            <a:endParaRPr lang="nb-NO" sz="2000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70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Spørsmål til samtale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 smtClean="0"/>
              <a:t>Hva slags faddermateriale bruker dere i din   menighet?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På hvilke måter kan kirken påvirke og bevisstgjøre valg av faddere?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Hvordan kan vi jobbe tverrfaglig for å bidra til å gi fadderne frimodighet og økt bevissthet om fadderansvaret?</a:t>
            </a:r>
          </a:p>
        </p:txBody>
      </p:sp>
    </p:spTree>
    <p:extLst>
      <p:ext uri="{BB962C8B-B14F-4D97-AF65-F5344CB8AC3E}">
        <p14:creationId xmlns:p14="http://schemas.microsoft.com/office/powerpoint/2010/main" val="31182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286000" y="2828836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b-NO" sz="4000" b="1" dirty="0" smtClean="0"/>
              <a:t>Kriterier: </a:t>
            </a:r>
          </a:p>
          <a:p>
            <a:pPr algn="ctr"/>
            <a:r>
              <a:rPr lang="nb-NO" sz="3200" dirty="0" smtClean="0"/>
              <a:t>Relatert til trosopplæring</a:t>
            </a:r>
            <a:endParaRPr lang="nb-NO" sz="3200" dirty="0"/>
          </a:p>
          <a:p>
            <a:pPr algn="ctr"/>
            <a:r>
              <a:rPr lang="nb-NO" sz="3200" dirty="0" smtClean="0"/>
              <a:t> Matnyttig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5829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Kvalitativ metode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Intervju (</a:t>
            </a:r>
            <a:r>
              <a:rPr lang="nb-NO" dirty="0" err="1" smtClean="0"/>
              <a:t>semistrukturert</a:t>
            </a:r>
            <a:r>
              <a:rPr lang="nb-NO" dirty="0" smtClean="0"/>
              <a:t> )</a:t>
            </a:r>
          </a:p>
          <a:p>
            <a:r>
              <a:rPr lang="nb-NO" dirty="0" smtClean="0"/>
              <a:t>Kirkeledere og prester</a:t>
            </a:r>
          </a:p>
          <a:p>
            <a:r>
              <a:rPr lang="nb-NO" dirty="0" smtClean="0"/>
              <a:t>Alder: 28 – 67 år</a:t>
            </a:r>
          </a:p>
          <a:p>
            <a:r>
              <a:rPr lang="nb-NO" dirty="0" smtClean="0"/>
              <a:t>3 kvinner og 5 menn</a:t>
            </a:r>
          </a:p>
          <a:p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22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Resultater</a:t>
            </a:r>
            <a:br>
              <a:rPr lang="nb-NO" dirty="0" smtClean="0"/>
            </a:br>
            <a:r>
              <a:rPr lang="nb-NO" sz="2400" dirty="0" smtClean="0"/>
              <a:t>Hvilke tanker har kirkens prester og kirkeledere om faddere og fadderansvar, og forholdet mellom skapelses – og frelsesteologi i kirkens etablerte fadderteologi?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sz="2000" b="1" dirty="0" smtClean="0"/>
              <a:t>Liten kjennskap til og ansvar for å formidle informasjon.</a:t>
            </a: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>Kan ha betydning for kunnskap om faddernes rolle, at prestene øker sitt kjennskap til informasjonen som formidles fra kirkens side før dåp.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b="1" dirty="0" smtClean="0"/>
              <a:t>Kontorpersonalet i kirken – en nøkkelrolle</a:t>
            </a:r>
            <a:br>
              <a:rPr lang="nb-NO" sz="2000" b="1" dirty="0" smtClean="0"/>
            </a:br>
            <a:r>
              <a:rPr lang="nb-NO" sz="2000" dirty="0" smtClean="0"/>
              <a:t>Kan få tydeligere informasjon om hva som skal formidles om valg av faddere før dåp.</a:t>
            </a:r>
            <a:r>
              <a:rPr lang="nb-NO" sz="2000" b="1" dirty="0" smtClean="0"/>
              <a:t> 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b="1" dirty="0" smtClean="0"/>
              <a:t>Faddervalg</a:t>
            </a:r>
            <a:br>
              <a:rPr lang="nb-NO" sz="2000" b="1" dirty="0" smtClean="0"/>
            </a:br>
            <a:r>
              <a:rPr lang="nb-NO" sz="2000" dirty="0" smtClean="0"/>
              <a:t>Familie og venner. Stor raushet fra kirkens side i faddervalg. Fadderne skal få være seg selv. Skikkethet vurderes ut fra en kobling mellom skapelses – og frelsesteologisk tanke i kombinasjon </a:t>
            </a:r>
            <a:r>
              <a:rPr lang="nb-NO" sz="2000" dirty="0" err="1" smtClean="0"/>
              <a:t>mellem</a:t>
            </a:r>
            <a:r>
              <a:rPr lang="nb-NO" sz="2000" dirty="0" smtClean="0"/>
              <a:t> «Alminnelige bestemmelser for dåp» og fadderløftet. (Særpreget ved en folkekirke)</a:t>
            </a:r>
          </a:p>
          <a:p>
            <a:pPr marL="457200" indent="-457200">
              <a:buFont typeface="+mj-lt"/>
              <a:buAutoNum type="arabicPeriod"/>
            </a:pPr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171623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Resultater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Faddere og trosopplæring</a:t>
            </a:r>
            <a:br>
              <a:rPr lang="nb-N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Foreldrene er hovedaktører</a:t>
            </a:r>
            <a:b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Viktig å be for barnet</a:t>
            </a:r>
          </a:p>
          <a:p>
            <a:pPr marL="0" indent="0">
              <a:buNone/>
            </a:pP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Fadderne som modeller</a:t>
            </a:r>
          </a:p>
          <a:p>
            <a:pPr marL="0" indent="0">
              <a:buNone/>
            </a:pP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Synliggjøre fadderne</a:t>
            </a:r>
            <a:b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nb-NO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Fadderne</a:t>
            </a: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som medarbeidere</a:t>
            </a:r>
            <a:b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Forvente noe av fadderne</a:t>
            </a:r>
          </a:p>
          <a:p>
            <a:pPr marL="0" indent="0">
              <a:buNone/>
            </a:pP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Fadderregistre</a:t>
            </a:r>
            <a:b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867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Er det forskjell på fadderteologien til kirkeledere og prester?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sz="2000" dirty="0" smtClean="0"/>
          </a:p>
          <a:p>
            <a:r>
              <a:rPr lang="nb-NO" sz="2000" dirty="0" smtClean="0"/>
              <a:t>Alle er teologer.</a:t>
            </a:r>
          </a:p>
          <a:p>
            <a:r>
              <a:rPr lang="nb-NO" sz="2000" dirty="0"/>
              <a:t>M</a:t>
            </a:r>
            <a:r>
              <a:rPr lang="nb-NO" sz="2000" dirty="0" smtClean="0"/>
              <a:t>angler detaljkunnskap om informasjon før dåp.</a:t>
            </a:r>
          </a:p>
          <a:p>
            <a:r>
              <a:rPr lang="nb-NO" sz="2000" dirty="0" smtClean="0"/>
              <a:t>Lederne svarer overordnet eller henviser til tidligere praksis, </a:t>
            </a:r>
            <a:r>
              <a:rPr lang="nb-NO" sz="2000" dirty="0" err="1" smtClean="0"/>
              <a:t>evt</a:t>
            </a:r>
            <a:r>
              <a:rPr lang="nb-NO" sz="2000" dirty="0" smtClean="0"/>
              <a:t> har de lite praksis å tilføre.</a:t>
            </a:r>
          </a:p>
          <a:p>
            <a:r>
              <a:rPr lang="nb-NO" sz="2000" dirty="0" smtClean="0"/>
              <a:t>Prestene anvender i større grad konkrete eksempler fra egen virkelighet.</a:t>
            </a:r>
          </a:p>
          <a:p>
            <a:r>
              <a:rPr lang="nb-NO" sz="2000" dirty="0" smtClean="0"/>
              <a:t>Lederne- foreldremandatet som fundament og kirkens muligheter og mandat til å påvirke og bevisstgjøre faddervalget. Økt tydelighet  om forventninger til fadderne. Fremholder kirkerettslige og teologiske sider og kontrollfunksjonen i dette, samtidig som det ikke er ønskelig å være kontrollerende. Formidler respekt om at fadderne er gode nok, og bør bli trygget i fadderoppgaven.</a:t>
            </a:r>
          </a:p>
          <a:p>
            <a:r>
              <a:rPr lang="nb-NO" sz="2000" dirty="0" smtClean="0"/>
              <a:t>Prestene – samme holdning som lederne. Kommer med konkrete forslag.</a:t>
            </a:r>
          </a:p>
          <a:p>
            <a:pPr marL="0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0323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Autofit/>
          </a:bodyPr>
          <a:lstStyle/>
          <a:p>
            <a:r>
              <a:rPr lang="nb-NO" sz="4800" dirty="0" smtClean="0"/>
              <a:t>Hvordan kan kirken legge bedre til rette for fadderskap? </a:t>
            </a:r>
            <a:endParaRPr lang="nb-NO" sz="48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2636912"/>
            <a:ext cx="6400800" cy="175260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tx1"/>
                </a:solidFill>
              </a:rPr>
              <a:t>Studien bekrefter at en fadder kan gjøre en forskjell.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tx1"/>
                </a:solidFill>
              </a:rPr>
              <a:t>Ved å være en del av barnets mikronettverk kan fadderne være modeller som kan bety noe for trosutviklingen, sammen med foreldre og menighet.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tx1"/>
                </a:solidFill>
              </a:rPr>
              <a:t>Fadderne og deres rolle må løftes fram.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tx1"/>
                </a:solidFill>
              </a:rPr>
              <a:t>Utvikle fadderregister (personvern?)</a:t>
            </a:r>
          </a:p>
        </p:txBody>
      </p:sp>
    </p:spTree>
    <p:extLst>
      <p:ext uri="{BB962C8B-B14F-4D97-AF65-F5344CB8AC3E}">
        <p14:creationId xmlns:p14="http://schemas.microsoft.com/office/powerpoint/2010/main" val="38142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Hvordan kan kirken legge bedre til rette for fadderskap? (2)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 smtClean="0"/>
              <a:t>Kulturendring. Øke medarbeiderskap med fadderne.</a:t>
            </a:r>
          </a:p>
          <a:p>
            <a:r>
              <a:rPr lang="nb-NO" sz="2000" dirty="0" smtClean="0"/>
              <a:t>Endring av nasjonal trosopplæringsplan, med fokus på fadderne som trosopplæringsmedarbeidere.</a:t>
            </a:r>
          </a:p>
          <a:p>
            <a:r>
              <a:rPr lang="nb-NO" sz="2000" dirty="0" smtClean="0"/>
              <a:t>Konkret bevisstgjøring om å virkeliggjøre det de lover ved døpefonten</a:t>
            </a:r>
          </a:p>
          <a:p>
            <a:r>
              <a:rPr lang="nb-NO" sz="2000" dirty="0" smtClean="0"/>
              <a:t>Praktisk. Kirkegang, opplæring i bønn. Hvordan vise omsorg? Hva betyr det å gå til nattverd?</a:t>
            </a:r>
          </a:p>
          <a:p>
            <a:r>
              <a:rPr lang="nb-NO" sz="2000" dirty="0" smtClean="0"/>
              <a:t>Konkret opplæring</a:t>
            </a:r>
          </a:p>
          <a:p>
            <a:r>
              <a:rPr lang="nb-NO" sz="2000" dirty="0" smtClean="0"/>
              <a:t>Indirekte ressurs i hjemmet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6458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Satsingsområder for kirken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Styrking og dyktiggjøring av fadderne</a:t>
            </a:r>
          </a:p>
          <a:p>
            <a:r>
              <a:rPr lang="nb-NO" dirty="0" smtClean="0"/>
              <a:t>Inkludere og styrke kontakten med fadderne slik at kirke og faddere sammen kan skape et sterkere utrustet fadderskap.</a:t>
            </a:r>
          </a:p>
          <a:p>
            <a:r>
              <a:rPr lang="nb-NO" dirty="0" smtClean="0"/>
              <a:t>Nevne og regne med fadderne i alle sammenhenger der det er naturlig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46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b-NO" dirty="0" smtClean="0"/>
              <a:t>« Det handler om å bekrefte, </a:t>
            </a:r>
          </a:p>
          <a:p>
            <a:pPr marL="0" indent="0" algn="ctr">
              <a:buNone/>
            </a:pPr>
            <a:r>
              <a:rPr lang="nb-NO" dirty="0" smtClean="0"/>
              <a:t>og ikke devaluere»</a:t>
            </a:r>
          </a:p>
          <a:p>
            <a:pPr marL="0" indent="0" algn="ctr">
              <a:buNone/>
            </a:pPr>
            <a:r>
              <a:rPr lang="nb-NO" dirty="0" smtClean="0"/>
              <a:t>(Sitat fra en av informantene)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38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sz="4900" dirty="0"/>
              <a:t>Forslag</a:t>
            </a:r>
            <a:r>
              <a:rPr lang="nb-NO" dirty="0"/>
              <a:t> fra </a:t>
            </a:r>
            <a:r>
              <a:rPr lang="nb-NO" dirty="0" smtClean="0"/>
              <a:t>prestene: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Benytte egne medlemmer for å skape bevisstgjøring i egne rekker</a:t>
            </a:r>
          </a:p>
          <a:p>
            <a:r>
              <a:rPr lang="nb-NO" dirty="0" smtClean="0"/>
              <a:t>M</a:t>
            </a:r>
            <a:r>
              <a:rPr lang="nb-NO" dirty="0"/>
              <a:t>instekrav om å følge opp fadderbarna i trosopplæringen</a:t>
            </a:r>
          </a:p>
          <a:p>
            <a:r>
              <a:rPr lang="nb-NO" dirty="0" err="1" smtClean="0"/>
              <a:t>Felles:Alle</a:t>
            </a:r>
            <a:r>
              <a:rPr lang="nb-NO" dirty="0" smtClean="0"/>
              <a:t> regner fadderne som medarbeidere i trosopplæringsansvaret.</a:t>
            </a:r>
          </a:p>
          <a:p>
            <a:r>
              <a:rPr lang="nb-NO" dirty="0" smtClean="0"/>
              <a:t>Enighet om at det ikke fungerer godt nok, og at det er en sovende </a:t>
            </a:r>
            <a:r>
              <a:rPr lang="nb-NO" dirty="0" err="1" smtClean="0"/>
              <a:t>ordning.Fadderne</a:t>
            </a:r>
            <a:r>
              <a:rPr lang="nb-NO" dirty="0" smtClean="0"/>
              <a:t> regnes ikke som reelle medarbeidere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85302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Viktig at kirken mener noe med sin fadderordning, samtidig som vi må være på tilbudssiden.</a:t>
            </a:r>
          </a:p>
          <a:p>
            <a:r>
              <a:rPr lang="nb-NO" dirty="0" smtClean="0"/>
              <a:t>Faddere må være seg selv, selv om de ikke har et språk for tro. </a:t>
            </a:r>
          </a:p>
          <a:p>
            <a:r>
              <a:rPr lang="nb-NO" dirty="0" smtClean="0"/>
              <a:t>Kirken må stå støttende bak slik at det skapes trygghet. Samtidig kan det gjøre en forskjell for fadderbarnet.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8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svikre\Documents\MASTERAVHANDLING\Fadderrollen. Foredrag på Forum for trosopplæring 2018\IMG_11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53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Dette gjorde inntrykk på meg!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Skremmende å tenke på at kirken kan sekularisere seg selv ved å nekte faddere, i stedet for å styrke dem.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63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Spørsmål til samtale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 smtClean="0"/>
              <a:t>Hvordan kan menighetens trosopplæring gi økt fokus på faddernes rolle og ansvar?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Hvordan kan du konkret i din menighet bidra til at fadderne blir reelle medarbeidere i trosopplæringsarbeidet?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Hvordan kan kirken ha kontakt med faddere som bor andre steder enn fadderbarnet?</a:t>
            </a:r>
            <a:endParaRPr lang="nb-NO" dirty="0"/>
          </a:p>
          <a:p>
            <a:pPr marL="514350" indent="-514350">
              <a:buFont typeface="+mj-lt"/>
              <a:buAutoNum type="arabicPeriod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22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Et bidrag til en fadderteologi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b-NO" dirty="0" smtClean="0"/>
              <a:t>Marit Sofie Teistedal Vikre</a:t>
            </a:r>
          </a:p>
          <a:p>
            <a:pPr marL="0" indent="0" algn="ctr">
              <a:buNone/>
            </a:pPr>
            <a:r>
              <a:rPr lang="nb-NO" dirty="0" smtClean="0"/>
              <a:t>https://brage.bibsys.no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7979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JOBB\Pictures\Pictures\2015-04-28 otv\otv 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3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195736" y="836712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 </a:t>
            </a:r>
            <a:r>
              <a:rPr lang="nb-NO" dirty="0"/>
              <a:t/>
            </a:r>
            <a:br>
              <a:rPr lang="nb-NO" dirty="0"/>
            </a:br>
            <a:r>
              <a:rPr lang="nb-NO" sz="2000" b="1" dirty="0" smtClean="0"/>
              <a:t>Hvordan </a:t>
            </a:r>
            <a:r>
              <a:rPr lang="nb-NO" sz="2000" b="1" dirty="0"/>
              <a:t>forstår kirken sin fadderteologi?</a:t>
            </a:r>
          </a:p>
          <a:p>
            <a:endParaRPr lang="nb-NO" sz="2000" dirty="0" smtClean="0"/>
          </a:p>
          <a:p>
            <a:pPr marL="342900" indent="-342900">
              <a:buAutoNum type="arabicPeriod"/>
            </a:pPr>
            <a:r>
              <a:rPr lang="nb-NO" sz="2000" dirty="0" smtClean="0"/>
              <a:t>Hvordan </a:t>
            </a:r>
            <a:r>
              <a:rPr lang="nb-NO" sz="2000" dirty="0"/>
              <a:t>er forholdet mellom skapelses – og frelsesteologi i kirkens </a:t>
            </a:r>
            <a:r>
              <a:rPr lang="nb-NO" sz="2000" dirty="0" smtClean="0"/>
              <a:t>etablerte</a:t>
            </a:r>
            <a:r>
              <a:rPr lang="nb-NO" sz="2000" dirty="0"/>
              <a:t> </a:t>
            </a:r>
            <a:r>
              <a:rPr lang="nb-NO" sz="2000" dirty="0" smtClean="0"/>
              <a:t>fadderteologi?</a:t>
            </a:r>
          </a:p>
          <a:p>
            <a:pPr marL="342900" indent="-342900">
              <a:buAutoNum type="arabicPeriod"/>
            </a:pPr>
            <a:endParaRPr lang="nb-NO" sz="2000" dirty="0" smtClean="0"/>
          </a:p>
          <a:p>
            <a:pPr marL="342900" indent="-342900">
              <a:buAutoNum type="arabicPeriod"/>
            </a:pPr>
            <a:r>
              <a:rPr lang="nb-NO" sz="2000" dirty="0" smtClean="0"/>
              <a:t>Hvilke tanker har kirkens prester og kirkeledere om faddere og fadderansvar?</a:t>
            </a:r>
          </a:p>
          <a:p>
            <a:pPr marL="342900" indent="-342900">
              <a:buAutoNum type="arabicPeriod"/>
            </a:pPr>
            <a:endParaRPr lang="nb-NO" sz="2000" dirty="0"/>
          </a:p>
          <a:p>
            <a:pPr marL="342900" indent="-342900">
              <a:buAutoNum type="arabicPeriod"/>
            </a:pPr>
            <a:r>
              <a:rPr lang="nb-NO" sz="2000" dirty="0" smtClean="0"/>
              <a:t>Hvordan kan kirken legge bedre til rette for fadderskapet?</a:t>
            </a:r>
          </a:p>
          <a:p>
            <a:r>
              <a:rPr lang="nb-NO" dirty="0" smtClean="0"/>
              <a:t>                                      </a:t>
            </a:r>
          </a:p>
          <a:p>
            <a:endParaRPr lang="nb-NO" dirty="0"/>
          </a:p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94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smtClean="0"/>
              <a:t>Fadderskap i historisk lys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 smtClean="0"/>
              <a:t>Fadderskap helt fra oldkirken</a:t>
            </a:r>
          </a:p>
          <a:p>
            <a:r>
              <a:rPr lang="nb-NO" sz="2000" dirty="0" smtClean="0"/>
              <a:t>Åndelig slektskap</a:t>
            </a:r>
          </a:p>
          <a:p>
            <a:r>
              <a:rPr lang="nb-NO" sz="2000" dirty="0" smtClean="0"/>
              <a:t>Større nettverk i trosopplæringen</a:t>
            </a:r>
          </a:p>
          <a:p>
            <a:r>
              <a:rPr lang="nb-NO" sz="2000" dirty="0" smtClean="0"/>
              <a:t>Faddere – «medforeldre»</a:t>
            </a:r>
          </a:p>
          <a:p>
            <a:r>
              <a:rPr lang="nb-NO" sz="2000" dirty="0" smtClean="0"/>
              <a:t>Fadderskapet ble mer verdsliggjort</a:t>
            </a:r>
          </a:p>
          <a:p>
            <a:r>
              <a:rPr lang="nb-NO" sz="2000" dirty="0" smtClean="0"/>
              <a:t>Opphør av den kirkerettslige siden ved åndelig slektskap ved reformasjonen</a:t>
            </a:r>
          </a:p>
          <a:p>
            <a:r>
              <a:rPr lang="nb-NO" sz="2000" dirty="0" smtClean="0"/>
              <a:t>Faddere som går inn i foreldres sted ved død ble fjernet på 1700-1800-tallet, men fortsatt henger denne forestillingen igjen hos mange.</a:t>
            </a:r>
          </a:p>
          <a:p>
            <a:endParaRPr lang="nb-NO" sz="2000" dirty="0" smtClean="0"/>
          </a:p>
        </p:txBody>
      </p:sp>
    </p:spTree>
    <p:extLst>
      <p:ext uri="{BB962C8B-B14F-4D97-AF65-F5344CB8AC3E}">
        <p14:creationId xmlns:p14="http://schemas.microsoft.com/office/powerpoint/2010/main" val="208980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smtClean="0"/>
              <a:t>Foreldremandatet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 smtClean="0"/>
              <a:t>Juridiske rettigheter</a:t>
            </a:r>
          </a:p>
          <a:p>
            <a:r>
              <a:rPr lang="nb-NO" sz="2000" dirty="0" smtClean="0"/>
              <a:t>Særstilling funksjonelt, prinsipielt og juridisk</a:t>
            </a:r>
          </a:p>
          <a:p>
            <a:r>
              <a:rPr lang="nb-NO" sz="2000" dirty="0" err="1" smtClean="0"/>
              <a:t>FN`s</a:t>
            </a:r>
            <a:r>
              <a:rPr lang="nb-NO" sz="2000" dirty="0" smtClean="0"/>
              <a:t> menneskerettighetserklæring</a:t>
            </a:r>
          </a:p>
          <a:p>
            <a:r>
              <a:rPr lang="nb-NO" sz="2000" dirty="0" smtClean="0"/>
              <a:t>Biologisk</a:t>
            </a:r>
          </a:p>
          <a:p>
            <a:r>
              <a:rPr lang="nb-NO" sz="2000" dirty="0" smtClean="0"/>
              <a:t>Plan for trosopplæring. </a:t>
            </a:r>
            <a:br>
              <a:rPr lang="nb-NO" sz="2000" dirty="0" smtClean="0"/>
            </a:br>
            <a:r>
              <a:rPr lang="nb-NO" sz="2000" dirty="0" smtClean="0"/>
              <a:t>Familie og hjem viktigst i oppdragelse og utvikling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68437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 smtClean="0"/>
              <a:t>Den norske kirkes fadderordning og mandat (1)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 smtClean="0"/>
              <a:t>Alminnelige bestemmelser for dåp:</a:t>
            </a:r>
          </a:p>
          <a:p>
            <a:pPr marL="0" indent="0">
              <a:buNone/>
            </a:pPr>
            <a:endParaRPr lang="nb-NO" sz="2000" dirty="0" smtClean="0"/>
          </a:p>
          <a:p>
            <a:r>
              <a:rPr lang="nb-NO" sz="2000" dirty="0"/>
              <a:t>F</a:t>
            </a:r>
            <a:r>
              <a:rPr lang="nb-NO" sz="2000" dirty="0" smtClean="0"/>
              <a:t>orutsetning for dåp av barn at de oppdras i kristen tro</a:t>
            </a:r>
          </a:p>
          <a:p>
            <a:r>
              <a:rPr lang="nb-NO" sz="2000" dirty="0" smtClean="0"/>
              <a:t>Foreldre, faddere og menighet står sammen om oppdraget</a:t>
            </a:r>
          </a:p>
          <a:p>
            <a:r>
              <a:rPr lang="nb-NO" sz="2000" dirty="0" smtClean="0"/>
              <a:t>Minst to faddere som har fylt 15 år (Kirkelig myndighetsalder)Minst to av fadderne må være til stede ved dåpen</a:t>
            </a:r>
          </a:p>
          <a:p>
            <a:r>
              <a:rPr lang="nb-NO" sz="2000" dirty="0" smtClean="0"/>
              <a:t>Foruten medlemmer av </a:t>
            </a:r>
            <a:r>
              <a:rPr lang="nb-NO" sz="2000" dirty="0" err="1" smtClean="0"/>
              <a:t>Dnk</a:t>
            </a:r>
            <a:r>
              <a:rPr lang="nb-NO" sz="2000" dirty="0" smtClean="0"/>
              <a:t>, er det også mulig for andre kristne å være faddere dersom de ikke forkaster barnedåpen</a:t>
            </a:r>
          </a:p>
          <a:p>
            <a:r>
              <a:rPr lang="nb-NO" sz="2000" dirty="0" smtClean="0"/>
              <a:t>Presten har mandat og ansvar for å se til at faddervalget er i tråd med de </a:t>
            </a:r>
            <a:r>
              <a:rPr lang="nb-NO" sz="2000" dirty="0" err="1" smtClean="0"/>
              <a:t>ovenforstående</a:t>
            </a:r>
            <a:r>
              <a:rPr lang="nb-NO" sz="2000" dirty="0" smtClean="0"/>
              <a:t> forutsetningene.</a:t>
            </a:r>
            <a:br>
              <a:rPr lang="nb-NO" sz="2000" dirty="0" smtClean="0"/>
            </a:br>
            <a:endParaRPr lang="nb-NO" sz="2000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28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Den norske kirkes fadderordning og mandat  (2)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 smtClean="0"/>
              <a:t>Kirken skal legge til rette for samtale om dåpen og dåpsliturgien i forkant av dåpshandlingen.</a:t>
            </a:r>
          </a:p>
          <a:p>
            <a:r>
              <a:rPr lang="nb-NO" sz="2000" dirty="0" smtClean="0"/>
              <a:t>Gjennomføres av prest eller stedfortreder for prest.</a:t>
            </a:r>
            <a:br>
              <a:rPr lang="nb-NO" sz="2000" dirty="0" smtClean="0"/>
            </a:br>
            <a:r>
              <a:rPr lang="nb-NO" sz="2000" dirty="0" smtClean="0"/>
              <a:t>Siden fadderne tar på seg oppgaven med å gi barnet trosopplæring, må fadderne velges med dette for øye.»</a:t>
            </a:r>
            <a:endParaRPr lang="nb-NO" sz="2000" dirty="0"/>
          </a:p>
        </p:txBody>
      </p:sp>
      <p:sp>
        <p:nvSpPr>
          <p:cNvPr id="4" name="Rektangel 3"/>
          <p:cNvSpPr/>
          <p:nvPr/>
        </p:nvSpPr>
        <p:spPr>
          <a:xfrm>
            <a:off x="2411760" y="414908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2000" dirty="0" smtClean="0"/>
              <a:t>t</a:t>
            </a:r>
          </a:p>
          <a:p>
            <a:endParaRPr lang="nb-NO" sz="2000" dirty="0" smtClean="0"/>
          </a:p>
          <a:p>
            <a:endParaRPr lang="nb-NO" sz="2000" dirty="0" smtClean="0"/>
          </a:p>
        </p:txBody>
      </p:sp>
    </p:spTree>
    <p:extLst>
      <p:ext uri="{BB962C8B-B14F-4D97-AF65-F5344CB8AC3E}">
        <p14:creationId xmlns:p14="http://schemas.microsoft.com/office/powerpoint/2010/main" val="13670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smtClean="0"/>
              <a:t/>
            </a:r>
            <a:br>
              <a:rPr lang="nb-NO" dirty="0" smtClean="0"/>
            </a:br>
            <a:r>
              <a:rPr lang="nb-NO" sz="4900" dirty="0" smtClean="0"/>
              <a:t>Fadderløftet</a:t>
            </a:r>
            <a:endParaRPr lang="nb-NO" sz="49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4400" dirty="0" smtClean="0"/>
          </a:p>
          <a:p>
            <a:r>
              <a:rPr lang="nb-NO" dirty="0" smtClean="0"/>
              <a:t>Vitner</a:t>
            </a:r>
          </a:p>
          <a:p>
            <a:r>
              <a:rPr lang="nb-NO" dirty="0" smtClean="0"/>
              <a:t>Hellig ansvar – omsorg og forbønn</a:t>
            </a:r>
          </a:p>
          <a:p>
            <a:r>
              <a:rPr lang="nb-NO" dirty="0" smtClean="0"/>
              <a:t>Hjelpe barnet til å vokse i troen </a:t>
            </a:r>
            <a:br>
              <a:rPr lang="nb-NO" dirty="0" smtClean="0"/>
            </a:br>
            <a:r>
              <a:rPr lang="nb-NO" dirty="0" smtClean="0"/>
              <a:t>gjennom Guds ord og nattverd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0817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919</Words>
  <Application>Microsoft Office PowerPoint</Application>
  <PresentationFormat>Skjermfremvisning (4:3)</PresentationFormat>
  <Paragraphs>140</Paragraphs>
  <Slides>33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33</vt:i4>
      </vt:variant>
    </vt:vector>
  </HeadingPairs>
  <TitlesOfParts>
    <vt:vector size="34" baseType="lpstr">
      <vt:lpstr>Office-tema</vt:lpstr>
      <vt:lpstr>Fadderrollen - Et bidrag til en fadderteologi</vt:lpstr>
      <vt:lpstr>PowerPoint-presentasjon</vt:lpstr>
      <vt:lpstr>PowerPoint-presentasjon</vt:lpstr>
      <vt:lpstr>PowerPoint-presentasjon</vt:lpstr>
      <vt:lpstr>Fadderskap i historisk lys</vt:lpstr>
      <vt:lpstr>Foreldremandatet</vt:lpstr>
      <vt:lpstr>Den norske kirkes fadderordning og mandat (1)</vt:lpstr>
      <vt:lpstr>Den norske kirkes fadderordning og mandat  (2)</vt:lpstr>
      <vt:lpstr> Fadderløftet</vt:lpstr>
      <vt:lpstr>IKO`s materiell om faddere  og til faddere</vt:lpstr>
      <vt:lpstr>Materiell til fadderbarnet</vt:lpstr>
      <vt:lpstr>Nettsteder</vt:lpstr>
      <vt:lpstr>Læren om de to regimenter </vt:lpstr>
      <vt:lpstr>Frelses – og skapelsesperspektivet</vt:lpstr>
      <vt:lpstr> Nettverk</vt:lpstr>
      <vt:lpstr>Bronfenbrenners utviklingsøkologiske modell  (Utdanningsforskning 2015)</vt:lpstr>
      <vt:lpstr>Nettverkstenkning i  «Plan for trosopplæring»</vt:lpstr>
      <vt:lpstr>Kirkens etablerte fadderteologi</vt:lpstr>
      <vt:lpstr>Spørsmål til samtale</vt:lpstr>
      <vt:lpstr>Kvalitativ metode</vt:lpstr>
      <vt:lpstr>Resultater Hvilke tanker har kirkens prester og kirkeledere om faddere og fadderansvar, og forholdet mellom skapelses – og frelsesteologi i kirkens etablerte fadderteologi?</vt:lpstr>
      <vt:lpstr>Resultater</vt:lpstr>
      <vt:lpstr>Er det forskjell på fadderteologien til kirkeledere og prester?</vt:lpstr>
      <vt:lpstr>Hvordan kan kirken legge bedre til rette for fadderskap? </vt:lpstr>
      <vt:lpstr>Hvordan kan kirken legge bedre til rette for fadderskap? (2)</vt:lpstr>
      <vt:lpstr>Satsingsområder for kirken</vt:lpstr>
      <vt:lpstr>PowerPoint-presentasjon</vt:lpstr>
      <vt:lpstr>Forslag fra prestene: </vt:lpstr>
      <vt:lpstr>PowerPoint-presentasjon</vt:lpstr>
      <vt:lpstr>Dette gjorde inntrykk på meg!</vt:lpstr>
      <vt:lpstr>Spørsmål til samtale</vt:lpstr>
      <vt:lpstr>Et bidrag til en fadderteologi</vt:lpstr>
      <vt:lpstr>PowerPoint-presentasjon</vt:lpstr>
    </vt:vector>
  </TitlesOfParts>
  <Company>Tysvær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Fadderrollen - Et bidrag til en fadderteologi</dc:title>
  <dc:creator>Vikre, Marit Sofie Teistedal</dc:creator>
  <cp:lastModifiedBy>Vikre, Marit Sofie Teistedal</cp:lastModifiedBy>
  <cp:revision>52</cp:revision>
  <dcterms:created xsi:type="dcterms:W3CDTF">2018-08-10T12:47:43Z</dcterms:created>
  <dcterms:modified xsi:type="dcterms:W3CDTF">2018-08-16T14:59:49Z</dcterms:modified>
</cp:coreProperties>
</file>